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99" r:id="rId3"/>
    <p:sldId id="298" r:id="rId4"/>
    <p:sldId id="305" r:id="rId5"/>
    <p:sldId id="300" r:id="rId6"/>
    <p:sldId id="282" r:id="rId7"/>
    <p:sldId id="303" r:id="rId8"/>
    <p:sldId id="285" r:id="rId9"/>
    <p:sldId id="29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77" d="100"/>
          <a:sy n="77" d="100"/>
        </p:scale>
        <p:origin x="4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183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815145" y="76200"/>
            <a:ext cx="21002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privecsg-15-0015-00-ecsg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06-00-ecsg-privacy-recommendation-par-proposal.pdf" TargetMode="External"/><Relationship Id="rId2" Type="http://schemas.openxmlformats.org/officeDocument/2006/relationships/hyperlink" Target="https://mentor.ieee.org/privecsg/dcn/15/privecsg-15-0004-02-0000-privacy-recommendation-par-csd-proposal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13-01-0000-response-to-par-csd-comments.pptx" TargetMode="External"/><Relationship Id="rId2" Type="http://schemas.openxmlformats.org/officeDocument/2006/relationships/hyperlink" Target="https://mentor.ieee.org/privecsg/dcn/15/privecsg-15-0010-00-ecsg-par-csd-comments-received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07-01-0000-wifi-privacy-experiement-at-802-berlin-plenary.pptx" TargetMode="External"/><Relationship Id="rId2" Type="http://schemas.openxmlformats.org/officeDocument/2006/relationships/hyperlink" Target="https://mentor.ieee.org/omniran/dcn/15/omniran-15-0015-00-CF00-privacy-engineered-access-network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EC Privacy Recommendation SG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Closing Report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802 Plenary Meeting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March 9-13, 2015</a:t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Juan Carlos Zuniga, InterDigital Labs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(EC SG Chair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March 2015 </a:t>
            </a:r>
            <a:r>
              <a:rPr lang="en-US" sz="2800" dirty="0"/>
              <a:t>F2F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Venue</a:t>
            </a:r>
          </a:p>
          <a:p>
            <a:pPr lvl="1"/>
            <a:r>
              <a:rPr lang="en-US" dirty="0" err="1" smtClean="0"/>
              <a:t>Estrel</a:t>
            </a:r>
            <a:r>
              <a:rPr lang="en-US" dirty="0" smtClean="0"/>
              <a:t> Hotel and Conference Center, </a:t>
            </a:r>
            <a:br>
              <a:rPr lang="en-US" dirty="0" smtClean="0"/>
            </a:br>
            <a:r>
              <a:rPr lang="en-US" dirty="0" smtClean="0"/>
              <a:t>Berlin, Germany</a:t>
            </a:r>
          </a:p>
          <a:p>
            <a:pPr lvl="1"/>
            <a:endParaRPr lang="de-DE" dirty="0" smtClean="0"/>
          </a:p>
          <a:p>
            <a:r>
              <a:rPr lang="de-DE" sz="2800" dirty="0" smtClean="0"/>
              <a:t>2 Sessions – </a:t>
            </a:r>
            <a:r>
              <a:rPr lang="en-US" sz="2800" b="1" dirty="0" smtClean="0"/>
              <a:t>ECC 4 </a:t>
            </a:r>
            <a:r>
              <a:rPr lang="de-DE" sz="2800" dirty="0" smtClean="0"/>
              <a:t>meeting room, Conference Center, 2</a:t>
            </a:r>
            <a:r>
              <a:rPr lang="de-DE" sz="2800" baseline="30000" dirty="0" smtClean="0"/>
              <a:t>nd</a:t>
            </a:r>
            <a:r>
              <a:rPr lang="de-DE" sz="2800" dirty="0" smtClean="0"/>
              <a:t> level</a:t>
            </a:r>
          </a:p>
          <a:p>
            <a:pPr lvl="1"/>
            <a:r>
              <a:rPr lang="en-US" sz="2400" dirty="0" smtClean="0"/>
              <a:t>Tuesday,	March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  19:30 – 21:30 (EVE)</a:t>
            </a:r>
          </a:p>
          <a:p>
            <a:pPr lvl="1"/>
            <a:r>
              <a:rPr lang="en-US" sz="2400" dirty="0" smtClean="0"/>
              <a:t>Thursday,	March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  08:00 </a:t>
            </a:r>
            <a:r>
              <a:rPr lang="en-US" sz="2400" dirty="0"/>
              <a:t>– </a:t>
            </a:r>
            <a:r>
              <a:rPr lang="en-US" sz="2400" dirty="0" smtClean="0"/>
              <a:t>10:00 (AM1)</a:t>
            </a:r>
          </a:p>
        </p:txBody>
      </p:sp>
    </p:spTree>
    <p:extLst>
      <p:ext uri="{BB962C8B-B14F-4D97-AF65-F5344CB8AC3E}">
        <p14:creationId xmlns:p14="http://schemas.microsoft.com/office/powerpoint/2010/main" val="186431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Recommendation PAR/CSD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PAR/CSD pre-circulated with 802 EC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PAR/CSD Presentation</a:t>
            </a:r>
            <a:endParaRPr lang="en-US" sz="2400" dirty="0" smtClean="0">
              <a:latin typeface="Calibri" panose="020F0502020204030204" pitchFamily="34" charset="0"/>
              <a:cs typeface="Arial"/>
              <a:hlinkClick r:id="rId2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  <a:hlinkClick r:id="rId2"/>
              </a:rPr>
              <a:t>https</a:t>
            </a:r>
            <a:r>
              <a:rPr lang="en-US" sz="2400" dirty="0">
                <a:latin typeface="Calibri" panose="020F0502020204030204" pitchFamily="34" charset="0"/>
                <a:cs typeface="Arial"/>
                <a:hlinkClick r:id="rId2"/>
              </a:rPr>
              <a:t>://</a:t>
            </a:r>
            <a:r>
              <a:rPr lang="en-US" sz="2400" dirty="0" smtClean="0">
                <a:latin typeface="Calibri" panose="020F0502020204030204" pitchFamily="34" charset="0"/>
                <a:cs typeface="Arial"/>
                <a:hlinkClick r:id="rId2"/>
              </a:rPr>
              <a:t>mentor.ieee.org/privecsg/dcn/15/privecsg-15-0004-02-0000-privacy-recommendation-par-csd-proposal.pptx</a:t>
            </a:r>
            <a:endParaRPr lang="en-US" sz="24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endParaRPr lang="en-US" sz="24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PAR Text</a:t>
            </a:r>
            <a:endParaRPr lang="en-US" sz="2400" dirty="0">
              <a:latin typeface="Calibri" panose="020F0502020204030204" pitchFamily="34" charset="0"/>
              <a:cs typeface="Arial"/>
              <a:hlinkClick r:id="rId2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  <a:hlinkClick r:id="rId3"/>
              </a:rPr>
              <a:t>https://mentor.ieee.org/privecsg/dcn/15/privecsg-15-0006-00-ecsg-privacy-recommendation-par-proposal.pdf</a:t>
            </a:r>
            <a:r>
              <a:rPr lang="en-US" sz="2400" dirty="0" smtClean="0">
                <a:latin typeface="Calibri" panose="020F0502020204030204" pitchFamily="34" charset="0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9433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Recommendation PAR/CSD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>
                <a:latin typeface="Calibri" panose="020F0502020204030204" pitchFamily="34" charset="0"/>
                <a:cs typeface="Arial"/>
              </a:rPr>
              <a:t>Received comments</a:t>
            </a:r>
          </a:p>
          <a:p>
            <a:pPr lvl="1" eaLnBrk="1" hangingPunct="1"/>
            <a:r>
              <a:rPr lang="en-US" sz="2400" dirty="0">
                <a:latin typeface="Calibri" panose="020F0502020204030204" pitchFamily="34" charset="0"/>
                <a:cs typeface="Arial"/>
                <a:hlinkClick r:id="rId2"/>
              </a:rPr>
              <a:t>https://mentor.ieee.org/privecsg/dcn/15/privecsg-15-0010-00-ecsg-par-csd-comments-received.pptx</a:t>
            </a:r>
            <a:r>
              <a:rPr lang="en-US" sz="2400" dirty="0">
                <a:latin typeface="Calibri" panose="020F0502020204030204" pitchFamily="34" charset="0"/>
                <a:cs typeface="Arial"/>
              </a:rPr>
              <a:t> </a:t>
            </a: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Response to PAR CSD comments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  <a:hlinkClick r:id="rId3"/>
              </a:rPr>
              <a:t>https://mentor.ieee.org/privecsg/dcn/15/privecsg-15-0013-01-0000-response-to-par-csd-comments.pptx</a:t>
            </a:r>
            <a:r>
              <a:rPr lang="en-US" sz="2400" dirty="0" smtClean="0">
                <a:latin typeface="Calibri" panose="020F0502020204030204" pitchFamily="34" charset="0"/>
                <a:cs typeface="Arial"/>
              </a:rPr>
              <a:t> </a:t>
            </a:r>
            <a:endParaRPr lang="en-US" sz="2400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55638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Privacy EC SG Closing Report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01737"/>
            <a:ext cx="8077200" cy="5588000"/>
          </a:xfrm>
        </p:spPr>
        <p:txBody>
          <a:bodyPr/>
          <a:lstStyle/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PAR submission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Withdrawn from 802 EC closing agenda – some comments require further consideration by the group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Planning to refine text, especially with respect to intended audience for the recommended practices document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Will continue discussions on mailing list</a:t>
            </a:r>
          </a:p>
          <a:p>
            <a:pPr lvl="1" eaLnBrk="1" hangingPunct="1"/>
            <a:endParaRPr lang="en-US" sz="24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Study Group extension</a:t>
            </a: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Planning to request extension for one more cycle</a:t>
            </a:r>
          </a:p>
        </p:txBody>
      </p:sp>
    </p:spTree>
    <p:extLst>
      <p:ext uri="{BB962C8B-B14F-4D97-AF65-F5344CB8AC3E}">
        <p14:creationId xmlns:p14="http://schemas.microsoft.com/office/powerpoint/2010/main" val="1587291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Technical Presentations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>
                <a:latin typeface="Calibri" panose="020F0502020204030204" pitchFamily="34" charset="0"/>
              </a:rPr>
              <a:t>Max Riegel (Nokia Networks)</a:t>
            </a: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Initial thoughts about privacy aspects on P802.1CF specification</a:t>
            </a:r>
          </a:p>
          <a:p>
            <a:pPr lvl="1"/>
            <a:r>
              <a:rPr lang="en-US" i="1" dirty="0" smtClean="0">
                <a:latin typeface="Calibri" panose="020F0502020204030204" pitchFamily="34" charset="0"/>
                <a:hlinkClick r:id="rId2"/>
              </a:rPr>
              <a:t>https://mentor.ieee.org/omniran/dcn/15/omniran-15-0015-00-CF00-privacy-engineered-access-network.pptx</a:t>
            </a:r>
            <a:r>
              <a:rPr lang="en-US" i="1" dirty="0" smtClean="0">
                <a:latin typeface="Calibri" panose="020F0502020204030204" pitchFamily="34" charset="0"/>
              </a:rPr>
              <a:t> </a:t>
            </a:r>
          </a:p>
          <a:p>
            <a:pPr lvl="1"/>
            <a:endParaRPr lang="en-US" i="1" dirty="0" smtClean="0">
              <a:latin typeface="Calibri" panose="020F0502020204030204" pitchFamily="34" charset="0"/>
            </a:endParaRPr>
          </a:p>
          <a:p>
            <a:r>
              <a:rPr lang="en-US" i="1" dirty="0" smtClean="0">
                <a:latin typeface="Calibri" panose="020F0502020204030204" pitchFamily="34" charset="0"/>
              </a:rPr>
              <a:t>Antonio de la Oliva (UC3M)</a:t>
            </a:r>
          </a:p>
          <a:p>
            <a:pPr lvl="1"/>
            <a:r>
              <a:rPr lang="en-US" i="1" dirty="0">
                <a:latin typeface="Calibri" panose="020F0502020204030204" pitchFamily="34" charset="0"/>
              </a:rPr>
              <a:t>MAC address randomization experiment being run on IEEE 802 network during Berlin plenary meeting: </a:t>
            </a:r>
          </a:p>
          <a:p>
            <a:pPr lvl="1"/>
            <a:r>
              <a:rPr lang="en-US" i="1" dirty="0" smtClean="0">
                <a:latin typeface="Calibri" panose="020F0502020204030204" pitchFamily="34" charset="0"/>
                <a:hlinkClick r:id="rId3"/>
              </a:rPr>
              <a:t>https://mentor.ieee.org/privecsg/dcn/15/privecsg-15-0007-01-0000-wifi-privacy-experiement-at-802-berlin-plenary.pptx</a:t>
            </a:r>
            <a:r>
              <a:rPr lang="en-US" i="1" dirty="0" smtClean="0">
                <a:latin typeface="Calibri" panose="020F0502020204030204" pitchFamily="34" charset="0"/>
              </a:rPr>
              <a:t>  </a:t>
            </a:r>
          </a:p>
          <a:p>
            <a:pPr lvl="1"/>
            <a:endParaRPr lang="en-US" i="1" dirty="0">
              <a:latin typeface="Calibri" panose="020F0502020204030204" pitchFamily="34" charset="0"/>
            </a:endParaRPr>
          </a:p>
          <a:p>
            <a:endParaRPr lang="en-US" i="1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MAC Randomization Trial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588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MAC address randomization experiment run on IEEE 802 wireless network during Berlin plenary meeting</a:t>
            </a:r>
          </a:p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1800" b="1" dirty="0" smtClean="0">
                <a:cs typeface="Courier New" panose="02070309020205020404" pitchFamily="49" charset="0"/>
              </a:rPr>
              <a:t>[Strong support from </a:t>
            </a:r>
            <a:r>
              <a:rPr lang="en-US" sz="1800" b="1" dirty="0" err="1" smtClean="0">
                <a:cs typeface="Courier New" panose="02070309020205020404" pitchFamily="49" charset="0"/>
              </a:rPr>
              <a:t>Verilan</a:t>
            </a:r>
            <a:r>
              <a:rPr lang="en-US" sz="1800" b="1" dirty="0" smtClean="0">
                <a:cs typeface="Courier New" panose="02070309020205020404" pitchFamily="49" charset="0"/>
              </a:rPr>
              <a:t> and Warren Kumari (Google)]</a:t>
            </a:r>
          </a:p>
          <a:p>
            <a:pPr eaLnBrk="1" hangingPunct="1"/>
            <a:r>
              <a:rPr lang="en-US" sz="1800" b="1" dirty="0" smtClean="0">
                <a:cs typeface="Courier New" panose="02070309020205020404" pitchFamily="49" charset="0"/>
              </a:rPr>
              <a:t>More </a:t>
            </a:r>
            <a:r>
              <a:rPr lang="en-US" sz="1800" b="1" dirty="0">
                <a:cs typeface="Courier New" panose="02070309020205020404" pitchFamily="49" charset="0"/>
              </a:rPr>
              <a:t>info available at the trial Wiki page: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http://goo.gl/eFUM9h</a:t>
            </a: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555" t="12177" r="12443"/>
          <a:stretch/>
        </p:blipFill>
        <p:spPr>
          <a:xfrm>
            <a:off x="990600" y="2071652"/>
            <a:ext cx="6858000" cy="401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970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Proposed Next Steps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Refine PAR/CSD on recommended privacy practices for IEEE 802 protocols</a:t>
            </a:r>
          </a:p>
          <a:p>
            <a:endParaRPr lang="en-US" sz="2800" dirty="0" smtClean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Continue call for proposals to discuss technical topics</a:t>
            </a:r>
          </a:p>
          <a:p>
            <a:pPr marL="914400" lvl="1" indent="-457200" eaLnBrk="1" hangingPunct="1">
              <a:buAutoNum type="arabicParenBoth"/>
            </a:pPr>
            <a:r>
              <a:rPr lang="en-US" sz="2400" dirty="0">
                <a:latin typeface="Calibri" panose="020F0502020204030204" pitchFamily="34" charset="0"/>
              </a:rPr>
              <a:t>Threat Model for Privacy at Link Layer </a:t>
            </a:r>
          </a:p>
          <a:p>
            <a:pPr marL="914400" lvl="1" indent="-457200" eaLnBrk="1" hangingPunct="1">
              <a:buAutoNum type="arabicParenBoth"/>
            </a:pPr>
            <a:r>
              <a:rPr lang="en-US" sz="2400" dirty="0">
                <a:latin typeface="Calibri" panose="020F0502020204030204" pitchFamily="34" charset="0"/>
              </a:rPr>
              <a:t>Privacy Issues at Link </a:t>
            </a:r>
            <a:r>
              <a:rPr lang="en-US" sz="2400" dirty="0" smtClean="0">
                <a:latin typeface="Calibri" panose="020F0502020204030204" pitchFamily="34" charset="0"/>
              </a:rPr>
              <a:t>Layer</a:t>
            </a:r>
          </a:p>
          <a:p>
            <a:pPr marL="914400" lvl="1" indent="-457200" eaLnBrk="1" hangingPunct="1">
              <a:buAutoNum type="arabicParenBoth"/>
            </a:pPr>
            <a:r>
              <a:rPr lang="en-US" sz="2400" dirty="0" smtClean="0">
                <a:latin typeface="Calibri" panose="020F0502020204030204" pitchFamily="34" charset="0"/>
              </a:rPr>
              <a:t>Proposals </a:t>
            </a:r>
            <a:r>
              <a:rPr lang="en-US" sz="2400" dirty="0">
                <a:latin typeface="Calibri" panose="020F0502020204030204" pitchFamily="34" charset="0"/>
              </a:rPr>
              <a:t>regarding functionalities in IEEE 802 protocols to improve </a:t>
            </a:r>
            <a:r>
              <a:rPr lang="en-US" sz="2400" dirty="0" smtClean="0">
                <a:latin typeface="Calibri" panose="020F0502020204030204" pitchFamily="34" charset="0"/>
              </a:rPr>
              <a:t>Privacy</a:t>
            </a:r>
          </a:p>
          <a:p>
            <a:pPr marL="914400" lvl="1" indent="-457200" eaLnBrk="1" hangingPunct="1">
              <a:buAutoNum type="arabicParenBoth"/>
            </a:pPr>
            <a:r>
              <a:rPr lang="en-US" sz="2400" dirty="0" smtClean="0">
                <a:latin typeface="Calibri" panose="020F0502020204030204" pitchFamily="34" charset="0"/>
              </a:rPr>
              <a:t>Proposals </a:t>
            </a:r>
            <a:r>
              <a:rPr lang="en-US" sz="24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2400" dirty="0" smtClean="0">
                <a:latin typeface="Calibri" panose="020F0502020204030204" pitchFamily="34" charset="0"/>
              </a:rPr>
              <a:t>protocols</a:t>
            </a:r>
          </a:p>
          <a:p>
            <a:pPr marL="914400" lvl="1" indent="-457200" eaLnBrk="1" hangingPunct="1">
              <a:buAutoNum type="arabicParenBoth"/>
            </a:pPr>
            <a:r>
              <a:rPr lang="en-US" sz="2400" dirty="0" smtClean="0">
                <a:latin typeface="Calibri" panose="020F0502020204030204" pitchFamily="34" charset="0"/>
              </a:rPr>
              <a:t>Implications </a:t>
            </a:r>
            <a:r>
              <a:rPr lang="en-US" sz="2400" dirty="0">
                <a:latin typeface="Calibri" panose="020F0502020204030204" pitchFamily="34" charset="0"/>
              </a:rPr>
              <a:t>of MAC address </a:t>
            </a:r>
            <a:r>
              <a:rPr lang="en-US" sz="2400" dirty="0" smtClean="0">
                <a:latin typeface="Calibri" panose="020F0502020204030204" pitchFamily="34" charset="0"/>
              </a:rPr>
              <a:t>changes</a:t>
            </a:r>
          </a:p>
          <a:p>
            <a:pPr marL="914400" lvl="1" indent="-457200" eaLnBrk="1" hangingPunct="1">
              <a:buAutoNum type="arabicParenBoth"/>
            </a:pPr>
            <a:r>
              <a:rPr lang="en-US" sz="2400" dirty="0" smtClean="0">
                <a:latin typeface="Calibri" panose="020F0502020204030204" pitchFamily="34" charset="0"/>
              </a:rPr>
              <a:t>Other…</a:t>
            </a:r>
            <a:endParaRPr lang="en-US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Future Plans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Upcoming meetings (if SG is renewed)</a:t>
            </a:r>
          </a:p>
          <a:p>
            <a:pPr lvl="1"/>
            <a:endParaRPr lang="en-US" sz="24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Teleconferences 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15 April 2015, </a:t>
            </a:r>
            <a:r>
              <a:rPr lang="en-US" dirty="0">
                <a:latin typeface="Calibri" panose="020F0502020204030204" pitchFamily="34" charset="0"/>
              </a:rPr>
              <a:t>(10:00 AM ET)</a:t>
            </a:r>
            <a:endParaRPr lang="en-US" dirty="0" smtClean="0">
              <a:latin typeface="Calibri" panose="020F0502020204030204" pitchFamily="34" charset="0"/>
            </a:endParaRP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3 June 2015, </a:t>
            </a:r>
            <a:r>
              <a:rPr lang="en-US" dirty="0">
                <a:latin typeface="Calibri" panose="020F0502020204030204" pitchFamily="34" charset="0"/>
              </a:rPr>
              <a:t>(10:00 AM ET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</a:p>
          <a:p>
            <a:pPr lvl="3"/>
            <a:r>
              <a:rPr lang="en-US" sz="1800" dirty="0" smtClean="0">
                <a:latin typeface="Calibri" panose="020F0502020204030204" pitchFamily="34" charset="0"/>
              </a:rPr>
              <a:t>PAR/CSD submission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1 July 2015</a:t>
            </a:r>
            <a:r>
              <a:rPr lang="en-US" dirty="0">
                <a:latin typeface="Calibri" panose="020F0502020204030204" pitchFamily="34" charset="0"/>
              </a:rPr>
              <a:t>, (10:00 AM ET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</a:p>
          <a:p>
            <a:pPr lvl="2"/>
            <a:endParaRPr lang="en-US" sz="20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13-17 July, 2015, </a:t>
            </a:r>
            <a:r>
              <a:rPr lang="en-US" sz="2400" dirty="0">
                <a:latin typeface="Calibri" panose="020F0502020204030204" pitchFamily="34" charset="0"/>
              </a:rPr>
              <a:t>IEEE 802 Plenary meeting in </a:t>
            </a:r>
            <a:r>
              <a:rPr lang="en-US" sz="2400" dirty="0" smtClean="0">
                <a:latin typeface="Calibri" panose="020F0502020204030204" pitchFamily="34" charset="0"/>
              </a:rPr>
              <a:t>Waikoloa, HI, USA</a:t>
            </a: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1503</TotalTime>
  <Words>309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Courier New</vt:lpstr>
      <vt:lpstr>Times</vt:lpstr>
      <vt:lpstr>Times New Roman</vt:lpstr>
      <vt:lpstr>Template</vt:lpstr>
      <vt:lpstr>IEEE 802 EC Privacy Recommendation SG Closing Report  802 Plenary Meeting March 9-13, 2015 </vt:lpstr>
      <vt:lpstr>March 2015 F2F Meeting</vt:lpstr>
      <vt:lpstr>IEEE 802 Privacy Recommendation PAR/CSD</vt:lpstr>
      <vt:lpstr>IEEE 802 Privacy Recommendation PAR/CSD</vt:lpstr>
      <vt:lpstr>IEEE Privacy EC SG Closing Report</vt:lpstr>
      <vt:lpstr>Technical Presentations</vt:lpstr>
      <vt:lpstr>MAC Randomization Trial</vt:lpstr>
      <vt:lpstr>Proposed Next Steps</vt:lpstr>
      <vt:lpstr>Future Plans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keywords>No Restrictions</cp:keywords>
  <cp:lastModifiedBy>DAmbrosia, John</cp:lastModifiedBy>
  <cp:revision>258</cp:revision>
  <cp:lastPrinted>1998-02-10T13:28:06Z</cp:lastPrinted>
  <dcterms:created xsi:type="dcterms:W3CDTF">2011-12-30T17:06:23Z</dcterms:created>
  <dcterms:modified xsi:type="dcterms:W3CDTF">2015-03-13T13:33:14Z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431161ca-f558-4bf8-b56c-c34f03071d54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</Properties>
</file>